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64" r:id="rId3"/>
    <p:sldId id="361" r:id="rId4"/>
    <p:sldId id="366" r:id="rId5"/>
    <p:sldId id="374" r:id="rId6"/>
    <p:sldId id="377" r:id="rId7"/>
    <p:sldId id="368" r:id="rId8"/>
    <p:sldId id="367" r:id="rId9"/>
    <p:sldId id="378" r:id="rId10"/>
    <p:sldId id="379" r:id="rId11"/>
    <p:sldId id="380" r:id="rId12"/>
    <p:sldId id="381" r:id="rId13"/>
    <p:sldId id="382" r:id="rId14"/>
    <p:sldId id="369" r:id="rId15"/>
    <p:sldId id="370" r:id="rId16"/>
    <p:sldId id="383" r:id="rId17"/>
    <p:sldId id="384" r:id="rId18"/>
    <p:sldId id="385" r:id="rId19"/>
    <p:sldId id="371" r:id="rId20"/>
    <p:sldId id="372" r:id="rId21"/>
    <p:sldId id="375" r:id="rId22"/>
    <p:sldId id="376" r:id="rId23"/>
    <p:sldId id="387" r:id="rId24"/>
    <p:sldId id="390" r:id="rId25"/>
    <p:sldId id="391" r:id="rId26"/>
    <p:sldId id="392" r:id="rId27"/>
    <p:sldId id="393" r:id="rId28"/>
    <p:sldId id="388" r:id="rId29"/>
    <p:sldId id="394" r:id="rId30"/>
    <p:sldId id="396" r:id="rId31"/>
    <p:sldId id="395" r:id="rId32"/>
    <p:sldId id="397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389" r:id="rId43"/>
    <p:sldId id="410" r:id="rId44"/>
    <p:sldId id="411" r:id="rId45"/>
    <p:sldId id="412" r:id="rId46"/>
    <p:sldId id="413" r:id="rId47"/>
    <p:sldId id="414" r:id="rId48"/>
    <p:sldId id="415" r:id="rId49"/>
    <p:sldId id="416" r:id="rId50"/>
    <p:sldId id="417" r:id="rId51"/>
    <p:sldId id="418" r:id="rId5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E6267-83A3-E3AB-E9A6-AE38409C9F1B}" v="109" dt="2024-09-23T19:58:22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26/09/2024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 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The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purpose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b="1" err="1">
                <a:ea typeface="+mn-lt"/>
                <a:cs typeface="+mn-lt"/>
              </a:rPr>
              <a:t>introduce</a:t>
            </a:r>
            <a:r>
              <a:rPr lang="pt-PT" b="1" dirty="0">
                <a:ea typeface="+mn-lt"/>
                <a:cs typeface="+mn-lt"/>
              </a:rPr>
              <a:t> non-</a:t>
            </a:r>
            <a:r>
              <a:rPr lang="pt-PT" b="1" err="1">
                <a:ea typeface="+mn-lt"/>
                <a:cs typeface="+mn-lt"/>
              </a:rPr>
              <a:t>linearities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network.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E292AA6-ABE6-AE0C-FC8E-0BC7C90AB264}"/>
              </a:ext>
            </a:extLst>
          </p:cNvPr>
          <p:cNvSpPr txBox="1"/>
          <p:nvPr/>
        </p:nvSpPr>
        <p:spPr>
          <a:xfrm>
            <a:off x="552556" y="5561706"/>
            <a:ext cx="4511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/>
              <a:t>Linear </a:t>
            </a:r>
            <a:r>
              <a:rPr lang="pt-PT" dirty="0" err="1"/>
              <a:t>activations</a:t>
            </a:r>
            <a:r>
              <a:rPr lang="pt-PT" dirty="0"/>
              <a:t> </a:t>
            </a:r>
            <a:r>
              <a:rPr lang="pt-PT" dirty="0" err="1"/>
              <a:t>produce</a:t>
            </a:r>
            <a:r>
              <a:rPr lang="pt-PT" dirty="0"/>
              <a:t> linear </a:t>
            </a:r>
            <a:r>
              <a:rPr lang="pt-PT" dirty="0" err="1"/>
              <a:t>decisions</a:t>
            </a:r>
            <a:r>
              <a:rPr lang="pt-PT" dirty="0"/>
              <a:t> no </a:t>
            </a:r>
            <a:r>
              <a:rPr lang="pt-PT" dirty="0" err="1"/>
              <a:t>matter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network </a:t>
            </a:r>
            <a:r>
              <a:rPr lang="pt-PT" dirty="0" err="1"/>
              <a:t>size</a:t>
            </a:r>
            <a:r>
              <a:rPr lang="pt-PT" dirty="0"/>
              <a:t>.</a:t>
            </a:r>
          </a:p>
        </p:txBody>
      </p:sp>
      <p:pic>
        <p:nvPicPr>
          <p:cNvPr id="8" name="Imagem 7" descr="Uma imagem com Saturação de cores, captura de ecrã&#10;&#10;Descrição gerada automaticamente">
            <a:extLst>
              <a:ext uri="{FF2B5EF4-FFF2-40B4-BE49-F238E27FC236}">
                <a16:creationId xmlns:a16="http://schemas.microsoft.com/office/drawing/2014/main" id="{F81C52D7-9E09-E29B-93BE-C7B7C7DB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2500852"/>
            <a:ext cx="3664249" cy="29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4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purpose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b="1" err="1">
                <a:ea typeface="+mn-lt"/>
                <a:cs typeface="+mn-lt"/>
              </a:rPr>
              <a:t>introduce</a:t>
            </a:r>
            <a:r>
              <a:rPr lang="pt-PT" b="1" dirty="0">
                <a:ea typeface="+mn-lt"/>
                <a:cs typeface="+mn-lt"/>
              </a:rPr>
              <a:t> non-</a:t>
            </a:r>
            <a:r>
              <a:rPr lang="pt-PT" b="1" err="1">
                <a:ea typeface="+mn-lt"/>
                <a:cs typeface="+mn-lt"/>
              </a:rPr>
              <a:t>linearities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network.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E292AA6-ABE6-AE0C-FC8E-0BC7C90AB264}"/>
              </a:ext>
            </a:extLst>
          </p:cNvPr>
          <p:cNvSpPr txBox="1"/>
          <p:nvPr/>
        </p:nvSpPr>
        <p:spPr>
          <a:xfrm>
            <a:off x="552556" y="5561706"/>
            <a:ext cx="4511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/>
              <a:t>Linear </a:t>
            </a:r>
            <a:r>
              <a:rPr lang="pt-PT" dirty="0" err="1"/>
              <a:t>activations</a:t>
            </a:r>
            <a:r>
              <a:rPr lang="pt-PT" dirty="0"/>
              <a:t> </a:t>
            </a:r>
            <a:r>
              <a:rPr lang="pt-PT" dirty="0" err="1"/>
              <a:t>produce</a:t>
            </a:r>
            <a:r>
              <a:rPr lang="pt-PT" dirty="0"/>
              <a:t> linear </a:t>
            </a:r>
            <a:r>
              <a:rPr lang="pt-PT" dirty="0" err="1"/>
              <a:t>decisions</a:t>
            </a:r>
            <a:r>
              <a:rPr lang="pt-PT" dirty="0"/>
              <a:t> no </a:t>
            </a:r>
            <a:r>
              <a:rPr lang="pt-PT" dirty="0" err="1"/>
              <a:t>matter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network </a:t>
            </a:r>
            <a:r>
              <a:rPr lang="pt-PT" dirty="0" err="1"/>
              <a:t>size</a:t>
            </a:r>
            <a:r>
              <a:rPr lang="pt-PT" dirty="0"/>
              <a:t>.</a:t>
            </a:r>
          </a:p>
        </p:txBody>
      </p:sp>
      <p:pic>
        <p:nvPicPr>
          <p:cNvPr id="8" name="Imagem 7" descr="Uma imagem com Saturação de cores, captura de ecrã&#10;&#10;Descrição gerada automaticamente">
            <a:extLst>
              <a:ext uri="{FF2B5EF4-FFF2-40B4-BE49-F238E27FC236}">
                <a16:creationId xmlns:a16="http://schemas.microsoft.com/office/drawing/2014/main" id="{F81C52D7-9E09-E29B-93BE-C7B7C7DB1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2500852"/>
            <a:ext cx="3664249" cy="29202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148D57-C4E4-B8BA-F31C-7BD92887B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347" y="2529606"/>
            <a:ext cx="3836777" cy="3035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F01F75-07D0-F970-1504-F402A9193CA4}"/>
              </a:ext>
            </a:extLst>
          </p:cNvPr>
          <p:cNvSpPr txBox="1"/>
          <p:nvPr/>
        </p:nvSpPr>
        <p:spPr>
          <a:xfrm>
            <a:off x="6159725" y="5561705"/>
            <a:ext cx="4511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/>
              <a:t>Non-</a:t>
            </a:r>
            <a:r>
              <a:rPr lang="pt-PT" dirty="0" err="1"/>
              <a:t>linearities</a:t>
            </a:r>
            <a:r>
              <a:rPr lang="pt-PT" dirty="0"/>
              <a:t>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us</a:t>
            </a:r>
            <a:r>
              <a:rPr lang="pt-PT" dirty="0"/>
              <a:t> to </a:t>
            </a:r>
            <a:r>
              <a:rPr lang="pt-PT" dirty="0" err="1"/>
              <a:t>approximate</a:t>
            </a:r>
            <a:r>
              <a:rPr lang="pt-PT" dirty="0"/>
              <a:t> </a:t>
            </a:r>
            <a:r>
              <a:rPr lang="pt-PT" dirty="0" err="1"/>
              <a:t>arbitrarly</a:t>
            </a:r>
            <a:r>
              <a:rPr lang="pt-PT" dirty="0"/>
              <a:t> </a:t>
            </a:r>
            <a:r>
              <a:rPr lang="pt-PT" dirty="0" err="1"/>
              <a:t>complex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397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XOR = "Exclusive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"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Input: </a:t>
            </a:r>
            <a:r>
              <a:rPr lang="pt-PT" dirty="0" err="1">
                <a:ea typeface="+mn-lt"/>
                <a:cs typeface="+mn-lt"/>
              </a:rPr>
              <a:t>two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binary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x</a:t>
            </a:r>
            <a:r>
              <a:rPr lang="pt-PT" baseline="-25000" dirty="0">
                <a:ea typeface="+mn-lt"/>
                <a:cs typeface="+mn-lt"/>
              </a:rPr>
              <a:t>1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x</a:t>
            </a:r>
            <a:r>
              <a:rPr lang="pt-PT" baseline="-25000" dirty="0">
                <a:ea typeface="+mn-lt"/>
                <a:cs typeface="+mn-lt"/>
              </a:rPr>
              <a:t>2 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>
                <a:ea typeface="+mn-lt"/>
                <a:cs typeface="+mn-lt"/>
              </a:rPr>
              <a:t>Output:</a:t>
            </a:r>
            <a:endParaRPr lang="pt-PT" dirty="0">
              <a:ea typeface="+mn-lt"/>
              <a:cs typeface="+mn-lt"/>
            </a:endParaRP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1, </a:t>
            </a:r>
            <a:r>
              <a:rPr lang="pt-PT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exactly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one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err="1">
                <a:ea typeface="+mn-lt"/>
                <a:cs typeface="+mn-lt"/>
              </a:rPr>
              <a:t>equals</a:t>
            </a:r>
            <a:r>
              <a:rPr lang="pt-PT">
                <a:ea typeface="+mn-lt"/>
                <a:cs typeface="+mn-lt"/>
              </a:rPr>
              <a:t> 1</a:t>
            </a:r>
            <a:endParaRPr lang="pt-PT" dirty="0">
              <a:ea typeface="+mn-lt"/>
              <a:cs typeface="+mn-lt"/>
            </a:endParaRPr>
          </a:p>
          <a:p>
            <a:pPr lvl="2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0, </a:t>
            </a:r>
            <a:r>
              <a:rPr lang="pt-PT" dirty="0" err="1">
                <a:ea typeface="+mn-lt"/>
                <a:cs typeface="+mn-lt"/>
              </a:rPr>
              <a:t>otherwise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11" name="Imagem 10" descr="Uma imagem com captura de ecrã, número, texto, file&#10;&#10;Descrição gerada automaticamente">
            <a:extLst>
              <a:ext uri="{FF2B5EF4-FFF2-40B4-BE49-F238E27FC236}">
                <a16:creationId xmlns:a16="http://schemas.microsoft.com/office/drawing/2014/main" id="{F59D9710-C633-BD4A-0353-74B2BBE7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16" y="2461943"/>
            <a:ext cx="4027637" cy="37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Cannot</a:t>
            </a:r>
            <a:r>
              <a:rPr lang="pt-PT" dirty="0">
                <a:ea typeface="+mn-lt"/>
                <a:cs typeface="+mn-lt"/>
              </a:rPr>
              <a:t> solve XOR </a:t>
            </a:r>
            <a:r>
              <a:rPr lang="pt-PT" dirty="0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perceptron</a:t>
            </a:r>
            <a:r>
              <a:rPr lang="pt-PT" dirty="0">
                <a:ea typeface="+mn-lt"/>
                <a:cs typeface="+mn-lt"/>
              </a:rPr>
              <a:t> (linear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):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66241B35-F3F7-27C7-AF9D-1D78C78D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2524125"/>
            <a:ext cx="75152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50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Multilayer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3595E738-2349-EEF8-6338-FD7E6D6D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04" y="990730"/>
            <a:ext cx="9136791" cy="55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Mulilayer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Perceptron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AKA Artificial Neural Networks</a:t>
            </a: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captura de ecrã, círculo, diagrama&#10;&#10;Descrição gerada automaticamente">
            <a:extLst>
              <a:ext uri="{FF2B5EF4-FFF2-40B4-BE49-F238E27FC236}">
                <a16:creationId xmlns:a16="http://schemas.microsoft.com/office/drawing/2014/main" id="{AE84BF8E-C10F-5C78-B70F-BC189C6EB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1925758"/>
            <a:ext cx="6253072" cy="46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23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Mulilayer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Perceptron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8C913BD7-2002-3E1C-60AF-91EEE1B1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09763"/>
            <a:ext cx="115157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27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Mulilayer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Perceptron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9991ED01-1FD0-4E37-AC19-A7DCF4104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39" y="1923421"/>
            <a:ext cx="11494698" cy="40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26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Mulilayer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Perceptron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23BB8E7C-9218-CE18-2232-777D9742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14538"/>
            <a:ext cx="110394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85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Artificial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7180053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Inter-connection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several</a:t>
            </a:r>
            <a:r>
              <a:rPr lang="pt-PT" dirty="0">
                <a:ea typeface="+mn-lt"/>
                <a:cs typeface="+mn-lt"/>
              </a:rPr>
              <a:t> artificial </a:t>
            </a:r>
            <a:r>
              <a:rPr lang="pt-PT" dirty="0" err="1">
                <a:ea typeface="+mn-lt"/>
                <a:cs typeface="+mn-lt"/>
              </a:rPr>
              <a:t>neurons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also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called</a:t>
            </a:r>
            <a:r>
              <a:rPr lang="pt-PT" dirty="0">
                <a:ea typeface="+mn-lt"/>
                <a:cs typeface="+mn-lt"/>
              </a:rPr>
              <a:t> nodes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units</a:t>
            </a:r>
            <a:r>
              <a:rPr lang="pt-PT" dirty="0">
                <a:ea typeface="+mn-lt"/>
                <a:cs typeface="+mn-lt"/>
              </a:rPr>
              <a:t>);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"</a:t>
            </a:r>
            <a:r>
              <a:rPr lang="pt-PT" dirty="0" err="1">
                <a:ea typeface="+mn-lt"/>
                <a:cs typeface="+mn-lt"/>
              </a:rPr>
              <a:t>level</a:t>
            </a:r>
            <a:r>
              <a:rPr lang="pt-PT" dirty="0">
                <a:ea typeface="+mn-lt"/>
                <a:cs typeface="+mn-lt"/>
              </a:rPr>
              <a:t>"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graph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called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lauer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Input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(s);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Output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neuron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acts</a:t>
            </a:r>
            <a:r>
              <a:rPr lang="pt-PT" dirty="0">
                <a:ea typeface="+mn-lt"/>
                <a:cs typeface="+mn-lt"/>
              </a:rPr>
              <a:t> as a </a:t>
            </a:r>
            <a:r>
              <a:rPr lang="pt-PT" dirty="0" err="1">
                <a:ea typeface="+mn-lt"/>
                <a:cs typeface="+mn-lt"/>
              </a:rPr>
              <a:t>classifier</a:t>
            </a:r>
            <a:r>
              <a:rPr lang="pt-PT" dirty="0">
                <a:ea typeface="+mn-lt"/>
                <a:cs typeface="+mn-lt"/>
              </a:rPr>
              <a:t> /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detector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Fedforward</a:t>
            </a:r>
            <a:r>
              <a:rPr lang="pt-PT" dirty="0">
                <a:ea typeface="+mn-lt"/>
                <a:cs typeface="+mn-lt"/>
              </a:rPr>
              <a:t> neural network (no </a:t>
            </a:r>
            <a:r>
              <a:rPr lang="pt-PT" dirty="0" err="1">
                <a:ea typeface="+mn-lt"/>
                <a:cs typeface="+mn-lt"/>
              </a:rPr>
              <a:t>cycles</a:t>
            </a:r>
            <a:r>
              <a:rPr lang="pt-PT" dirty="0">
                <a:ea typeface="+mn-lt"/>
                <a:cs typeface="+mn-lt"/>
              </a:rPr>
              <a:t>):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First</a:t>
            </a:r>
            <a:r>
              <a:rPr lang="pt-PT" dirty="0">
                <a:ea typeface="+mn-lt"/>
                <a:cs typeface="+mn-lt"/>
              </a:rPr>
              <a:t> na </a:t>
            </a:r>
            <a:r>
              <a:rPr lang="pt-PT" dirty="0" err="1">
                <a:ea typeface="+mn-lt"/>
                <a:cs typeface="+mn-lt"/>
              </a:rPr>
              <a:t>simplest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type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neural network;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 moves in </a:t>
            </a:r>
            <a:r>
              <a:rPr lang="pt-PT" dirty="0" err="1">
                <a:ea typeface="+mn-lt"/>
                <a:cs typeface="+mn-lt"/>
              </a:rPr>
              <a:t>one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direction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círculo, diagrama, captura de ecrã&#10;&#10;Descrição gerada automaticamente">
            <a:extLst>
              <a:ext uri="{FF2B5EF4-FFF2-40B4-BE49-F238E27FC236}">
                <a16:creationId xmlns:a16="http://schemas.microsoft.com/office/drawing/2014/main" id="{CD3AE25E-44F6-A784-46B5-237E5C9A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817" y="1782011"/>
            <a:ext cx="3812695" cy="43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D01CC78B-DBA6-2726-3D91-07E8786F1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7" r="72011"/>
          <a:stretch/>
        </p:blipFill>
        <p:spPr>
          <a:xfrm>
            <a:off x="823956" y="1843731"/>
            <a:ext cx="2050103" cy="4181842"/>
          </a:xfrm>
          <a:prstGeom prst="rect">
            <a:avLst/>
          </a:prstGeom>
        </p:spPr>
      </p:pic>
      <p:pic>
        <p:nvPicPr>
          <p:cNvPr id="8" name="Imagem 7" descr="Uma imagem com diagrama, mapa&#10;&#10;Descrição gerada automaticamente">
            <a:extLst>
              <a:ext uri="{FF2B5EF4-FFF2-40B4-BE49-F238E27FC236}">
                <a16:creationId xmlns:a16="http://schemas.microsoft.com/office/drawing/2014/main" id="{6291B5EF-D031-7B64-E520-B2B591EA0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069" y="3038218"/>
            <a:ext cx="73247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5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Artificial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291977" cy="5288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w</a:t>
            </a:r>
            <a:r>
              <a:rPr lang="pt-PT" baseline="30000" dirty="0" err="1">
                <a:ea typeface="+mn-lt"/>
                <a:cs typeface="+mn-lt"/>
              </a:rPr>
              <a:t>k</a:t>
            </a:r>
            <a:r>
              <a:rPr lang="pt-PT" baseline="-25000" dirty="0" err="1">
                <a:ea typeface="+mn-lt"/>
                <a:cs typeface="+mn-lt"/>
              </a:rPr>
              <a:t>ij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previous</a:t>
            </a:r>
            <a:r>
              <a:rPr lang="pt-PT" dirty="0">
                <a:ea typeface="+mn-lt"/>
                <a:cs typeface="+mn-lt"/>
              </a:rPr>
              <a:t> node j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next</a:t>
            </a:r>
            <a:r>
              <a:rPr lang="pt-PT" dirty="0">
                <a:ea typeface="+mn-lt"/>
                <a:cs typeface="+mn-lt"/>
              </a:rPr>
              <a:t> node i </a:t>
            </a:r>
            <a:r>
              <a:rPr lang="pt-PT" dirty="0" err="1">
                <a:ea typeface="+mn-lt"/>
                <a:cs typeface="+mn-lt"/>
              </a:rPr>
              <a:t>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k;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g</a:t>
            </a:r>
            <a:r>
              <a:rPr lang="pt-PT" baseline="-25000" dirty="0" err="1">
                <a:ea typeface="+mn-lt"/>
                <a:cs typeface="+mn-lt"/>
              </a:rPr>
              <a:t>k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applied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its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dirty="0" err="1">
                <a:ea typeface="+mn-lt"/>
                <a:cs typeface="+mn-lt"/>
              </a:rPr>
              <a:t>vector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círculo, diagrama, texto, captura de ecrã&#10;&#10;Descrição gerada automaticamente">
            <a:extLst>
              <a:ext uri="{FF2B5EF4-FFF2-40B4-BE49-F238E27FC236}">
                <a16:creationId xmlns:a16="http://schemas.microsoft.com/office/drawing/2014/main" id="{5F77AAA4-5130-2159-F13A-589AED2ED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613" y="1020011"/>
            <a:ext cx="3798318" cy="4289125"/>
          </a:xfrm>
          <a:prstGeom prst="rect">
            <a:avLst/>
          </a:prstGeom>
        </p:spPr>
      </p:pic>
      <p:pic>
        <p:nvPicPr>
          <p:cNvPr id="9" name="Imagem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9A9F10F8-78C5-46A8-2497-72CC0E5D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1" y="1319932"/>
            <a:ext cx="6097077" cy="40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9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Artificial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105071" cy="5288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matrices</a:t>
            </a:r>
            <a:r>
              <a:rPr lang="pt-PT" dirty="0"/>
              <a:t> </a:t>
            </a:r>
            <a:r>
              <a:rPr lang="pt-PT" err="1"/>
              <a:t>W</a:t>
            </a:r>
            <a:r>
              <a:rPr lang="pt-PT" baseline="-25000" err="1"/>
              <a:t>k</a:t>
            </a:r>
            <a:r>
              <a:rPr lang="pt-PT" dirty="0"/>
              <a:t> </a:t>
            </a:r>
            <a:r>
              <a:rPr lang="pt-PT" err="1"/>
              <a:t>and</a:t>
            </a:r>
            <a:r>
              <a:rPr lang="pt-PT" dirty="0"/>
              <a:t> </a:t>
            </a:r>
            <a:r>
              <a:rPr lang="pt-PT" err="1"/>
              <a:t>biases</a:t>
            </a:r>
            <a:r>
              <a:rPr lang="pt-PT" dirty="0"/>
              <a:t> </a:t>
            </a:r>
            <a:r>
              <a:rPr lang="pt-PT" err="1"/>
              <a:t>b</a:t>
            </a:r>
            <a:r>
              <a:rPr lang="pt-PT" baseline="-25000" err="1"/>
              <a:t>k</a:t>
            </a:r>
            <a:r>
              <a:rPr lang="pt-PT" dirty="0"/>
              <a:t> are </a:t>
            </a:r>
            <a:r>
              <a:rPr lang="pt-PT" err="1"/>
              <a:t>learned</a:t>
            </a:r>
            <a:r>
              <a:rPr lang="pt-PT" dirty="0"/>
              <a:t> </a:t>
            </a:r>
            <a:r>
              <a:rPr lang="pt-PT" err="1"/>
              <a:t>from</a:t>
            </a:r>
            <a:r>
              <a:rPr lang="pt-PT" dirty="0"/>
              <a:t> </a:t>
            </a:r>
            <a:r>
              <a:rPr lang="pt-PT" err="1"/>
              <a:t>labeled</a:t>
            </a:r>
            <a:r>
              <a:rPr lang="pt-PT" dirty="0"/>
              <a:t> training data.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diagrama, círculo, captura de ecrã&#10;&#10;Descrição gerada automaticamente">
            <a:extLst>
              <a:ext uri="{FF2B5EF4-FFF2-40B4-BE49-F238E27FC236}">
                <a16:creationId xmlns:a16="http://schemas.microsoft.com/office/drawing/2014/main" id="{034A67E7-A724-5FE5-2E5D-6D8C26C4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40" y="1121042"/>
            <a:ext cx="4071488" cy="4605427"/>
          </a:xfrm>
          <a:prstGeom prst="rect">
            <a:avLst/>
          </a:prstGeom>
        </p:spPr>
      </p:pic>
      <p:pic>
        <p:nvPicPr>
          <p:cNvPr id="10" name="Imagem 9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D9D90401-B17D-DD19-7C99-33CCD547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0" y="1133924"/>
            <a:ext cx="6298361" cy="45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7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Artificial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1 </a:t>
            </a:r>
            <a:r>
              <a:rPr lang="pt-PT" dirty="0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shallow</a:t>
            </a:r>
            <a:r>
              <a:rPr lang="pt-PT" dirty="0">
                <a:ea typeface="+mn-lt"/>
                <a:cs typeface="+mn-lt"/>
              </a:rPr>
              <a:t> network);</a:t>
            </a:r>
            <a:endParaRPr lang="pt-PT" dirty="0"/>
          </a:p>
          <a:p>
            <a:pPr algn="just"/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more </a:t>
            </a:r>
            <a:r>
              <a:rPr lang="pt-PT" dirty="0" err="1">
                <a:ea typeface="+mn-lt"/>
                <a:cs typeface="+mn-lt"/>
              </a:rPr>
              <a:t>than</a:t>
            </a:r>
            <a:r>
              <a:rPr lang="pt-PT" dirty="0">
                <a:ea typeface="+mn-lt"/>
                <a:cs typeface="+mn-lt"/>
              </a:rPr>
              <a:t> 1 </a:t>
            </a:r>
            <a:r>
              <a:rPr lang="pt-PT" dirty="0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deep</a:t>
            </a:r>
            <a:r>
              <a:rPr lang="pt-PT" dirty="0">
                <a:ea typeface="+mn-lt"/>
                <a:cs typeface="+mn-lt"/>
              </a:rPr>
              <a:t> network);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layer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different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size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hidden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dirty="0" err="1">
                <a:ea typeface="+mn-lt"/>
                <a:cs typeface="+mn-lt"/>
              </a:rPr>
              <a:t>layers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have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different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diagrama, círculo, file, mapa&#10;&#10;Descrição gerada automaticamente">
            <a:extLst>
              <a:ext uri="{FF2B5EF4-FFF2-40B4-BE49-F238E27FC236}">
                <a16:creationId xmlns:a16="http://schemas.microsoft.com/office/drawing/2014/main" id="{1CB65E83-A398-C63E-4826-767D4EB8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78" y="996980"/>
            <a:ext cx="6031482" cy="36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8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Revisiting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FB15D1EB-354E-DA1E-0876-D37A2E71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03" b="427"/>
          <a:stretch/>
        </p:blipFill>
        <p:spPr>
          <a:xfrm>
            <a:off x="4835466" y="2299119"/>
            <a:ext cx="2945744" cy="3338474"/>
          </a:xfrm>
          <a:prstGeom prst="rect">
            <a:avLst/>
          </a:prstGeom>
        </p:spPr>
      </p:pic>
      <p:pic>
        <p:nvPicPr>
          <p:cNvPr id="10" name="Imagem 9" descr="Uma imagem com círculo, design&#10;&#10;Descrição gerada automaticamente">
            <a:extLst>
              <a:ext uri="{FF2B5EF4-FFF2-40B4-BE49-F238E27FC236}">
                <a16:creationId xmlns:a16="http://schemas.microsoft.com/office/drawing/2014/main" id="{6790454E-585D-8F53-7F2C-9A2EB2910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86" y="3124111"/>
            <a:ext cx="3314700" cy="2105025"/>
          </a:xfrm>
          <a:prstGeom prst="rect">
            <a:avLst/>
          </a:prstGeom>
        </p:spPr>
      </p:pic>
      <p:pic>
        <p:nvPicPr>
          <p:cNvPr id="11" name="Imagem 10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213481DC-2C2E-2328-3BFB-11EA8CBE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480" r="1419" b="22578"/>
          <a:stretch/>
        </p:blipFill>
        <p:spPr>
          <a:xfrm>
            <a:off x="8271654" y="2299119"/>
            <a:ext cx="2637919" cy="25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captura de ecrã, file, diagrama, Gráfico&#10;&#10;Descrição gerada automaticamente">
            <a:extLst>
              <a:ext uri="{FF2B5EF4-FFF2-40B4-BE49-F238E27FC236}">
                <a16:creationId xmlns:a16="http://schemas.microsoft.com/office/drawing/2014/main" id="{496BA768-4D9A-1E2F-CF8F-FEDCFDC9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98" y="1411975"/>
            <a:ext cx="4105275" cy="18793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Revisiting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: use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FB15D1EB-354E-DA1E-0876-D37A2E71B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803" b="427"/>
          <a:stretch/>
        </p:blipFill>
        <p:spPr>
          <a:xfrm>
            <a:off x="5387916" y="3127794"/>
            <a:ext cx="2945744" cy="3338474"/>
          </a:xfrm>
          <a:prstGeom prst="rect">
            <a:avLst/>
          </a:prstGeom>
        </p:spPr>
      </p:pic>
      <p:pic>
        <p:nvPicPr>
          <p:cNvPr id="11" name="Imagem 10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213481DC-2C2E-2328-3BFB-11EA8CBE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80" r="1419" b="22578"/>
          <a:stretch/>
        </p:blipFill>
        <p:spPr>
          <a:xfrm>
            <a:off x="8881254" y="3499269"/>
            <a:ext cx="2637919" cy="2595798"/>
          </a:xfrm>
          <a:prstGeom prst="rect">
            <a:avLst/>
          </a:prstGeom>
        </p:spPr>
      </p:pic>
      <p:pic>
        <p:nvPicPr>
          <p:cNvPr id="8" name="Imagem 7" descr="Uma imagem com círculo, diagrama, file, Tipo de letra&#10;&#10;Descrição gerada automaticamente">
            <a:extLst>
              <a:ext uri="{FF2B5EF4-FFF2-40B4-BE49-F238E27FC236}">
                <a16:creationId xmlns:a16="http://schemas.microsoft.com/office/drawing/2014/main" id="{F5C2E70A-2A62-E017-12AB-6F1F804C0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25" y="3300413"/>
            <a:ext cx="38576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13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captura de ecrã, file, diagrama, Gráfico&#10;&#10;Descrição gerada automaticamente">
            <a:extLst>
              <a:ext uri="{FF2B5EF4-FFF2-40B4-BE49-F238E27FC236}">
                <a16:creationId xmlns:a16="http://schemas.microsoft.com/office/drawing/2014/main" id="{496BA768-4D9A-1E2F-CF8F-FEDCFDC9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98" y="1411975"/>
            <a:ext cx="4105275" cy="18793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Revisiting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: use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FB15D1EB-354E-DA1E-0876-D37A2E71B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803" b="427"/>
          <a:stretch/>
        </p:blipFill>
        <p:spPr>
          <a:xfrm>
            <a:off x="5387916" y="3127794"/>
            <a:ext cx="2945744" cy="3338474"/>
          </a:xfrm>
          <a:prstGeom prst="rect">
            <a:avLst/>
          </a:prstGeom>
        </p:spPr>
      </p:pic>
      <p:pic>
        <p:nvPicPr>
          <p:cNvPr id="11" name="Imagem 10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213481DC-2C2E-2328-3BFB-11EA8CBE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80" r="1419" b="22578"/>
          <a:stretch/>
        </p:blipFill>
        <p:spPr>
          <a:xfrm>
            <a:off x="8881254" y="3499269"/>
            <a:ext cx="2637919" cy="2595798"/>
          </a:xfrm>
          <a:prstGeom prst="rect">
            <a:avLst/>
          </a:prstGeom>
        </p:spPr>
      </p:pic>
      <p:pic>
        <p:nvPicPr>
          <p:cNvPr id="10" name="Imagem 9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DF6E3717-8161-8DEB-218E-98FE8C0E0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3300413"/>
            <a:ext cx="3981450" cy="287655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E840656-BCA7-1889-95E2-13BE12570F1F}"/>
              </a:ext>
            </a:extLst>
          </p:cNvPr>
          <p:cNvSpPr/>
          <p:nvPr/>
        </p:nvSpPr>
        <p:spPr>
          <a:xfrm>
            <a:off x="9026650" y="4273183"/>
            <a:ext cx="1140862" cy="44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1047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captura de ecrã, file, diagrama, Gráfico&#10;&#10;Descrição gerada automaticamente">
            <a:extLst>
              <a:ext uri="{FF2B5EF4-FFF2-40B4-BE49-F238E27FC236}">
                <a16:creationId xmlns:a16="http://schemas.microsoft.com/office/drawing/2014/main" id="{496BA768-4D9A-1E2F-CF8F-FEDCFDC9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98" y="1411975"/>
            <a:ext cx="4105275" cy="18793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Revisiting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: use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ReLU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 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FB15D1EB-354E-DA1E-0876-D37A2E71B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803" b="427"/>
          <a:stretch/>
        </p:blipFill>
        <p:spPr>
          <a:xfrm>
            <a:off x="5387916" y="3127794"/>
            <a:ext cx="2945744" cy="3338474"/>
          </a:xfrm>
          <a:prstGeom prst="rect">
            <a:avLst/>
          </a:prstGeom>
        </p:spPr>
      </p:pic>
      <p:pic>
        <p:nvPicPr>
          <p:cNvPr id="11" name="Imagem 10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213481DC-2C2E-2328-3BFB-11EA8CBE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480" r="1419" b="22578"/>
          <a:stretch/>
        </p:blipFill>
        <p:spPr>
          <a:xfrm>
            <a:off x="8881254" y="3499269"/>
            <a:ext cx="2637919" cy="259579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E840656-BCA7-1889-95E2-13BE12570F1F}"/>
              </a:ext>
            </a:extLst>
          </p:cNvPr>
          <p:cNvSpPr/>
          <p:nvPr/>
        </p:nvSpPr>
        <p:spPr>
          <a:xfrm>
            <a:off x="9026650" y="4273183"/>
            <a:ext cx="1140862" cy="44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7586FD1-EE35-2EDA-A2E4-9FBEF8E0F8D4}"/>
              </a:ext>
            </a:extLst>
          </p:cNvPr>
          <p:cNvSpPr/>
          <p:nvPr/>
        </p:nvSpPr>
        <p:spPr>
          <a:xfrm>
            <a:off x="10162461" y="4273182"/>
            <a:ext cx="1140862" cy="44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D17C224A-473D-1C99-8A84-ACCCC106B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51" y="3301312"/>
            <a:ext cx="4118034" cy="295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46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FB15D1EB-354E-DA1E-0876-D37A2E71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803" b="427"/>
          <a:stretch/>
        </p:blipFill>
        <p:spPr>
          <a:xfrm>
            <a:off x="5387916" y="3127794"/>
            <a:ext cx="2945744" cy="3338474"/>
          </a:xfrm>
          <a:prstGeom prst="rect">
            <a:avLst/>
          </a:prstGeom>
        </p:spPr>
      </p:pic>
      <p:pic>
        <p:nvPicPr>
          <p:cNvPr id="12" name="Imagem 11" descr="Uma imagem com captura de ecrã, file, diagrama, Gráfico&#10;&#10;Descrição gerada automaticamente">
            <a:extLst>
              <a:ext uri="{FF2B5EF4-FFF2-40B4-BE49-F238E27FC236}">
                <a16:creationId xmlns:a16="http://schemas.microsoft.com/office/drawing/2014/main" id="{496BA768-4D9A-1E2F-CF8F-FEDCFDC9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98" y="1411975"/>
            <a:ext cx="4105275" cy="18793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Revisiting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XOR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Non-linear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separate</a:t>
            </a:r>
            <a:r>
              <a:rPr lang="pt-PT" dirty="0">
                <a:ea typeface="+mn-lt"/>
                <a:cs typeface="+mn-lt"/>
              </a:rPr>
              <a:t> 1s </a:t>
            </a:r>
            <a:r>
              <a:rPr lang="pt-PT" dirty="0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0s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Neural networks can solve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XOR </a:t>
            </a:r>
            <a:r>
              <a:rPr lang="pt-PT" dirty="0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marL="0" indent="0" algn="just">
              <a:buNone/>
            </a:pP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non-linear </a:t>
            </a:r>
            <a:r>
              <a:rPr lang="pt-PT" dirty="0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11" name="Imagem 10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213481DC-2C2E-2328-3BFB-11EA8CBE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480" r="1419" b="22578"/>
          <a:stretch/>
        </p:blipFill>
        <p:spPr>
          <a:xfrm>
            <a:off x="8881254" y="3499269"/>
            <a:ext cx="2637919" cy="259579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E840656-BCA7-1889-95E2-13BE12570F1F}"/>
              </a:ext>
            </a:extLst>
          </p:cNvPr>
          <p:cNvSpPr/>
          <p:nvPr/>
        </p:nvSpPr>
        <p:spPr>
          <a:xfrm>
            <a:off x="9026650" y="5150202"/>
            <a:ext cx="1140862" cy="44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7586FD1-EE35-2EDA-A2E4-9FBEF8E0F8D4}"/>
              </a:ext>
            </a:extLst>
          </p:cNvPr>
          <p:cNvSpPr/>
          <p:nvPr/>
        </p:nvSpPr>
        <p:spPr>
          <a:xfrm>
            <a:off x="10162461" y="5150201"/>
            <a:ext cx="1140862" cy="44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EBC9B12D-C235-29A8-1693-B47ACA7E0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51" y="3473840"/>
            <a:ext cx="4103657" cy="29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4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Desired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dirty="0" err="1">
                <a:ea typeface="+mn-lt"/>
                <a:cs typeface="+mn-lt"/>
              </a:rPr>
              <a:t>driven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task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diagrama, Tipo de letra, file&#10;&#10;Descrição gerada automaticamente">
            <a:extLst>
              <a:ext uri="{FF2B5EF4-FFF2-40B4-BE49-F238E27FC236}">
                <a16:creationId xmlns:a16="http://schemas.microsoft.com/office/drawing/2014/main" id="{19695ED1-E2F8-2396-4DF9-D49B2A3E1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65" y="2220583"/>
            <a:ext cx="11053491" cy="39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65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>
                <a:ea typeface="+mn-lt"/>
                <a:cs typeface="+mn-lt"/>
              </a:rPr>
              <a:t>Linear (No </a:t>
            </a:r>
            <a:r>
              <a:rPr lang="pt-PT" dirty="0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Function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file, diagrama, Tipo de letra, círculo&#10;&#10;Descrição gerada automaticamente">
            <a:extLst>
              <a:ext uri="{FF2B5EF4-FFF2-40B4-BE49-F238E27FC236}">
                <a16:creationId xmlns:a16="http://schemas.microsoft.com/office/drawing/2014/main" id="{C5280740-78EF-B7A2-1184-3A7BC11D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769" y="2062253"/>
            <a:ext cx="8270575" cy="414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0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First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binary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supervised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Foundation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modern</a:t>
            </a:r>
            <a:r>
              <a:rPr lang="pt-PT" dirty="0">
                <a:ea typeface="+mn-lt"/>
                <a:cs typeface="+mn-lt"/>
              </a:rPr>
              <a:t> artificial neural networks;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vestuário, homem, captura de ecrã, pessoa&#10;&#10;Descrição gerada automaticamente">
            <a:extLst>
              <a:ext uri="{FF2B5EF4-FFF2-40B4-BE49-F238E27FC236}">
                <a16:creationId xmlns:a16="http://schemas.microsoft.com/office/drawing/2014/main" id="{18C1873F-52D0-C2CE-8B01-4AB19D52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88" y="2795330"/>
            <a:ext cx="78771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62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Desired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dirty="0" err="1">
                <a:ea typeface="+mn-lt"/>
                <a:cs typeface="+mn-lt"/>
              </a:rPr>
              <a:t>driven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task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D9B66CE7-632D-B587-489C-0C7EC664F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2147888"/>
            <a:ext cx="116776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68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Sigmoid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Binary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file, Gráfico, diagrama&#10;&#10;Descrição gerada automaticamente">
            <a:extLst>
              <a:ext uri="{FF2B5EF4-FFF2-40B4-BE49-F238E27FC236}">
                <a16:creationId xmlns:a16="http://schemas.microsoft.com/office/drawing/2014/main" id="{C2147B21-7E89-C4A2-4802-A357C39F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919288"/>
            <a:ext cx="8382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7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16610CC3-0C45-12AE-B61C-03C43E7DA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33" y="2082651"/>
            <a:ext cx="9869158" cy="42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20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40A00892-EB5D-9821-3D22-4BD05233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3" y="2090738"/>
            <a:ext cx="101155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90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B38DAB5C-E6A2-8852-4B59-A0A34690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87" y="2048774"/>
            <a:ext cx="9647027" cy="42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51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BD1394A1-F8A8-9DE7-4FD7-BF34C64D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8" y="2085975"/>
            <a:ext cx="96012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5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DB172F53-FE98-A945-C0A0-9FB8B0209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81" y="2101701"/>
            <a:ext cx="8844771" cy="427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91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diagrama, file, texto, captura de ecrã&#10;&#10;Descrição gerada automaticamente">
            <a:extLst>
              <a:ext uri="{FF2B5EF4-FFF2-40B4-BE49-F238E27FC236}">
                <a16:creationId xmlns:a16="http://schemas.microsoft.com/office/drawing/2014/main" id="{6D30A11B-8459-B7F3-9243-7BE28C1C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219" y="1914795"/>
            <a:ext cx="9103563" cy="44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E1376D0-0D37-3201-26EB-E7617CB9F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90" y="1929172"/>
            <a:ext cx="9986333" cy="44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4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file, Tipo de letra&#10;&#10;Descrição gerada automaticamente">
            <a:extLst>
              <a:ext uri="{FF2B5EF4-FFF2-40B4-BE49-F238E27FC236}">
                <a16:creationId xmlns:a16="http://schemas.microsoft.com/office/drawing/2014/main" id="{6D925A75-C70A-181F-92B5-DDF08B33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890713"/>
            <a:ext cx="10610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5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Representation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r>
              <a:rPr lang="pt-PT" dirty="0" err="1"/>
              <a:t>Parameters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perceptron</a:t>
            </a:r>
            <a:r>
              <a:rPr lang="pt-PT" dirty="0"/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w</a:t>
            </a:r>
            <a:r>
              <a:rPr lang="pt-PT" baseline="-25000" err="1">
                <a:ea typeface="+mn-lt"/>
                <a:cs typeface="+mn-lt"/>
              </a:rPr>
              <a:t>k</a:t>
            </a:r>
            <a:r>
              <a:rPr lang="pt-PT" dirty="0">
                <a:ea typeface="+mn-lt"/>
                <a:cs typeface="+mn-lt"/>
              </a:rPr>
              <a:t>: </a:t>
            </a:r>
            <a:r>
              <a:rPr lang="pt-PT" err="1">
                <a:ea typeface="+mn-lt"/>
                <a:cs typeface="+mn-lt"/>
              </a:rPr>
              <a:t>weights</a:t>
            </a:r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b: </a:t>
            </a:r>
            <a:r>
              <a:rPr lang="pt-PT" dirty="0" err="1">
                <a:ea typeface="+mn-lt"/>
                <a:cs typeface="+mn-lt"/>
              </a:rPr>
              <a:t>bias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Training → </a:t>
            </a:r>
            <a:r>
              <a:rPr lang="pt-PT" dirty="0" err="1">
                <a:ea typeface="+mn-lt"/>
                <a:cs typeface="+mn-lt"/>
              </a:rPr>
              <a:t>adjusting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bias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círculo, captura de ecrã&#10;&#10;Descrição gerada automaticamente">
            <a:extLst>
              <a:ext uri="{FF2B5EF4-FFF2-40B4-BE49-F238E27FC236}">
                <a16:creationId xmlns:a16="http://schemas.microsoft.com/office/drawing/2014/main" id="{E2ACB972-D28D-4E68-811F-FDF3E17D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47" y="1329124"/>
            <a:ext cx="5917857" cy="27272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A520E06-C617-4917-9AED-4713182102AE}"/>
              </a:ext>
            </a:extLst>
          </p:cNvPr>
          <p:cNvSpPr txBox="1"/>
          <p:nvPr/>
        </p:nvSpPr>
        <p:spPr>
          <a:xfrm>
            <a:off x="6857999" y="422189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Activation</a:t>
            </a:r>
            <a:r>
              <a:rPr lang="pt-PT" dirty="0"/>
              <a:t> </a:t>
            </a:r>
            <a:r>
              <a:rPr lang="pt-PT" dirty="0" err="1"/>
              <a:t>function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7BC91395-3E00-6F88-FEAC-D114C0F28B55}"/>
              </a:ext>
            </a:extLst>
          </p:cNvPr>
          <p:cNvCxnSpPr/>
          <p:nvPr/>
        </p:nvCxnSpPr>
        <p:spPr>
          <a:xfrm flipH="1" flipV="1">
            <a:off x="7898027" y="3665838"/>
            <a:ext cx="10296" cy="56635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19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Softmax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Multiclass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Classification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C3A24EA0-8358-550A-79FB-AFBF0FCC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25" y="2001059"/>
            <a:ext cx="10157064" cy="44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1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Output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11" name="Marcador de Posição de Conteúdo 10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488CB3DD-0A83-4C4C-DBB1-5CEA9AD1B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4090" y="1322522"/>
            <a:ext cx="9409441" cy="5069995"/>
          </a:xfrm>
        </p:spPr>
      </p:pic>
    </p:spTree>
    <p:extLst>
      <p:ext uri="{BB962C8B-B14F-4D97-AF65-F5344CB8AC3E}">
        <p14:creationId xmlns:p14="http://schemas.microsoft.com/office/powerpoint/2010/main" val="1916556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pt-PT" b="1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b="1" dirty="0" err="1">
                <a:ea typeface="+mn-lt"/>
                <a:cs typeface="+mn-lt"/>
              </a:rPr>
              <a:t>Will</a:t>
            </a:r>
            <a:r>
              <a:rPr lang="pt-PT" b="1" dirty="0">
                <a:ea typeface="+mn-lt"/>
                <a:cs typeface="+mn-lt"/>
              </a:rPr>
              <a:t> I </a:t>
            </a:r>
            <a:r>
              <a:rPr lang="pt-PT" b="1" dirty="0" err="1">
                <a:ea typeface="+mn-lt"/>
                <a:cs typeface="+mn-lt"/>
              </a:rPr>
              <a:t>pass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this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dirty="0" err="1">
                <a:ea typeface="+mn-lt"/>
                <a:cs typeface="+mn-lt"/>
              </a:rPr>
              <a:t>class</a:t>
            </a:r>
            <a:r>
              <a:rPr lang="pt-PT" b="1" dirty="0">
                <a:ea typeface="+mn-lt"/>
                <a:cs typeface="+mn-lt"/>
              </a:rPr>
              <a:t>? </a:t>
            </a:r>
            <a:endParaRPr lang="pt-PT" b="1"/>
          </a:p>
          <a:p>
            <a:pPr algn="ctr"/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err="1">
                <a:ea typeface="+mn-lt"/>
                <a:cs typeface="+mn-lt"/>
              </a:rPr>
              <a:t>Let's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start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simple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two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</a:t>
            </a:r>
            <a:endParaRPr lang="pt-PT">
              <a:ea typeface="+mn-lt"/>
              <a:cs typeface="+mn-lt"/>
            </a:endParaRPr>
          </a:p>
          <a:p>
            <a:pPr algn="ctr"/>
            <a:endParaRPr lang="pt-PT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>
                <a:ea typeface="+mn-lt"/>
                <a:cs typeface="+mn-lt"/>
              </a:rPr>
              <a:t>x</a:t>
            </a:r>
            <a:r>
              <a:rPr lang="pt-PT" baseline="-25000">
                <a:ea typeface="+mn-lt"/>
                <a:cs typeface="+mn-lt"/>
              </a:rPr>
              <a:t>1 </a:t>
            </a:r>
            <a:r>
              <a:rPr lang="pt-PT">
                <a:ea typeface="+mn-lt"/>
                <a:cs typeface="+mn-lt"/>
              </a:rPr>
              <a:t>= </a:t>
            </a:r>
            <a:r>
              <a:rPr lang="pt-PT" err="1">
                <a:ea typeface="+mn-lt"/>
                <a:cs typeface="+mn-lt"/>
              </a:rPr>
              <a:t>Numbers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lectures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you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attend</a:t>
            </a:r>
            <a:endParaRPr lang="pt-PT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pt-PT" dirty="0">
                <a:ea typeface="+mn-lt"/>
                <a:cs typeface="+mn-lt"/>
              </a:rPr>
              <a:t>x</a:t>
            </a:r>
            <a:r>
              <a:rPr lang="pt-PT" baseline="-25000" dirty="0">
                <a:ea typeface="+mn-lt"/>
                <a:cs typeface="+mn-lt"/>
              </a:rPr>
              <a:t>2</a:t>
            </a:r>
            <a:r>
              <a:rPr lang="pt-PT" dirty="0">
                <a:ea typeface="+mn-lt"/>
                <a:cs typeface="+mn-lt"/>
              </a:rPr>
              <a:t> = </a:t>
            </a:r>
            <a:r>
              <a:rPr lang="pt-PT" err="1">
                <a:ea typeface="+mn-lt"/>
                <a:cs typeface="+mn-lt"/>
              </a:rPr>
              <a:t>Hours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final </a:t>
            </a:r>
            <a:r>
              <a:rPr lang="pt-PT" err="1">
                <a:ea typeface="+mn-lt"/>
                <a:cs typeface="+mn-lt"/>
              </a:rPr>
              <a:t>project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19304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10" name="Imagem 9" descr="Uma imagem com captura de ecrã, texto, diagrama&#10;&#10;Descrição gerada automaticamente">
            <a:extLst>
              <a:ext uri="{FF2B5EF4-FFF2-40B4-BE49-F238E27FC236}">
                <a16:creationId xmlns:a16="http://schemas.microsoft.com/office/drawing/2014/main" id="{5DA46356-330A-D2BD-DF4E-6005BFEC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61" b="1033"/>
          <a:stretch/>
        </p:blipFill>
        <p:spPr>
          <a:xfrm>
            <a:off x="2135433" y="1856965"/>
            <a:ext cx="7921174" cy="39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45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3" name="Imagem 2" descr="Uma imagem com captura de ecrã, diagrama, texto&#10;&#10;Descrição gerada automaticamente">
            <a:extLst>
              <a:ext uri="{FF2B5EF4-FFF2-40B4-BE49-F238E27FC236}">
                <a16:creationId xmlns:a16="http://schemas.microsoft.com/office/drawing/2014/main" id="{88420E4F-5CFB-10AD-56E5-CCE1A790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13" y="1714114"/>
            <a:ext cx="80486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2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diagrama, círculo, file&#10;&#10;Descrição gerada automaticamente">
            <a:extLst>
              <a:ext uri="{FF2B5EF4-FFF2-40B4-BE49-F238E27FC236}">
                <a16:creationId xmlns:a16="http://schemas.microsoft.com/office/drawing/2014/main" id="{F03DDB16-B24A-4EEE-1EF4-96D233AAE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8" y="1976438"/>
            <a:ext cx="79724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83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Will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class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3" name="Imagem 2" descr="Uma imagem com file, texto, diagrama, círculo&#10;&#10;Descrição gerada automaticamente">
            <a:extLst>
              <a:ext uri="{FF2B5EF4-FFF2-40B4-BE49-F238E27FC236}">
                <a16:creationId xmlns:a16="http://schemas.microsoft.com/office/drawing/2014/main" id="{D723F89A-959D-F154-3EBC-817F31B4D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8" y="1966913"/>
            <a:ext cx="79248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61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Quantifying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9BCD7AB0-C472-494C-A43E-DA958713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8" y="2100263"/>
            <a:ext cx="79438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4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Empirical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3" name="Imagem 2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7EBF2131-55ED-0EDC-EABF-BDE060BD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8" y="2033588"/>
            <a:ext cx="87058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86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Binary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Cross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Entropy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A32CDA89-8AB2-0A5C-DEA9-3373FB891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" b="12009"/>
          <a:stretch/>
        </p:blipFill>
        <p:spPr>
          <a:xfrm>
            <a:off x="1443038" y="1866543"/>
            <a:ext cx="9544050" cy="36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7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Alternative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Representation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The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file, círculo, captura de ecrã, diagrama&#10;&#10;Descrição gerada automaticamente">
            <a:extLst>
              <a:ext uri="{FF2B5EF4-FFF2-40B4-BE49-F238E27FC236}">
                <a16:creationId xmlns:a16="http://schemas.microsoft.com/office/drawing/2014/main" id="{751D5EAD-CF2B-13B9-2B8A-3E01A4135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394" y="1907703"/>
            <a:ext cx="8607510" cy="38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02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Squared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Error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Loss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3" name="Imagem 2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031FC5F9-40A3-DD22-A60B-D3CF1A1A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6" r="-35" b="11055"/>
          <a:stretch/>
        </p:blipFill>
        <p:spPr>
          <a:xfrm>
            <a:off x="1452563" y="2018943"/>
            <a:ext cx="8746975" cy="33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94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from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Scratch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1806D4D1-66E4-CA2F-5EBF-BE3EA6690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28153" cy="5293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Let's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implement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perceptron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architecture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from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scratch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numpy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>
                <a:ea typeface="+mn-lt"/>
                <a:cs typeface="+mn-lt"/>
              </a:rPr>
              <a:t>Use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i="1" dirty="0">
                <a:ea typeface="+mn-lt"/>
                <a:cs typeface="+mn-lt"/>
              </a:rPr>
              <a:t>perceptron.py</a:t>
            </a:r>
            <a:r>
              <a:rPr lang="pt-PT" dirty="0">
                <a:ea typeface="+mn-lt"/>
                <a:cs typeface="+mn-lt"/>
              </a:rPr>
              <a:t> script as a </a:t>
            </a:r>
            <a:r>
              <a:rPr lang="pt-PT" err="1">
                <a:ea typeface="+mn-lt"/>
                <a:cs typeface="+mn-lt"/>
              </a:rPr>
              <a:t>starting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point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992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9" name="Imagem 8" descr="Uma imagem com texto, diagrama, captura de ecrã, círculo&#10;&#10;Descrição gerada automaticamente">
            <a:extLst>
              <a:ext uri="{FF2B5EF4-FFF2-40B4-BE49-F238E27FC236}">
                <a16:creationId xmlns:a16="http://schemas.microsoft.com/office/drawing/2014/main" id="{87FBAB5C-2E68-89E2-E408-A797CEE2E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859" y="1115970"/>
            <a:ext cx="83915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4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Perceptron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Rule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515600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Suppose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x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vector</a:t>
            </a:r>
            <a:r>
              <a:rPr lang="pt-PT" dirty="0">
                <a:ea typeface="+mn-lt"/>
                <a:cs typeface="+mn-lt"/>
              </a:rPr>
              <a:t>, y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correct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label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y'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class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label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current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If</a:t>
            </a:r>
            <a:r>
              <a:rPr lang="pt-PT" dirty="0">
                <a:ea typeface="+mn-lt"/>
                <a:cs typeface="+mn-lt"/>
              </a:rPr>
              <a:t> y' = y, do </a:t>
            </a:r>
            <a:r>
              <a:rPr lang="pt-PT" err="1">
                <a:ea typeface="+mn-lt"/>
                <a:cs typeface="+mn-lt"/>
              </a:rPr>
              <a:t>nothing</a:t>
            </a:r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Otherwise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</a:t>
            </a:r>
            <a:r>
              <a:rPr lang="pt-PT" baseline="-25000" dirty="0" err="1">
                <a:ea typeface="+mn-lt"/>
                <a:cs typeface="+mn-lt"/>
              </a:rPr>
              <a:t>i</a:t>
            </a:r>
            <a:r>
              <a:rPr lang="pt-PT" baseline="30000" dirty="0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 = </a:t>
            </a:r>
            <a:r>
              <a:rPr lang="pt-PT" dirty="0" err="1">
                <a:ea typeface="+mn-lt"/>
                <a:cs typeface="+mn-lt"/>
              </a:rPr>
              <a:t>w</a:t>
            </a:r>
            <a:r>
              <a:rPr lang="pt-PT" baseline="-25000" dirty="0" err="1">
                <a:ea typeface="+mn-lt"/>
                <a:cs typeface="+mn-lt"/>
              </a:rPr>
              <a:t>i</a:t>
            </a:r>
            <a:r>
              <a:rPr lang="pt-PT" baseline="30000" dirty="0" err="1">
                <a:ea typeface="+mn-lt"/>
                <a:cs typeface="+mn-lt"/>
              </a:rPr>
              <a:t>old</a:t>
            </a:r>
            <a:r>
              <a:rPr lang="pt-PT" dirty="0">
                <a:ea typeface="+mn-lt"/>
                <a:cs typeface="+mn-lt"/>
              </a:rPr>
              <a:t> + </a:t>
            </a:r>
            <a:r>
              <a:rPr lang="pt-PT" dirty="0" err="1">
                <a:ea typeface="+mn-lt"/>
                <a:cs typeface="+mn-lt"/>
              </a:rPr>
              <a:t>Δw</a:t>
            </a:r>
            <a:r>
              <a:rPr lang="pt-PT" baseline="-25000" dirty="0" err="1">
                <a:ea typeface="+mn-lt"/>
                <a:cs typeface="+mn-lt"/>
              </a:rPr>
              <a:t>i</a:t>
            </a:r>
            <a:r>
              <a:rPr lang="pt-PT" baseline="30000" dirty="0" err="1">
                <a:ea typeface="+mn-lt"/>
                <a:cs typeface="+mn-lt"/>
              </a:rPr>
              <a:t>old</a:t>
            </a:r>
            <a:r>
              <a:rPr lang="pt-PT" baseline="30000" dirty="0">
                <a:ea typeface="+mn-lt"/>
                <a:cs typeface="+mn-lt"/>
              </a:rPr>
              <a:t>   </a:t>
            </a:r>
            <a:r>
              <a:rPr lang="pt-PT" dirty="0">
                <a:ea typeface="+mn-lt"/>
                <a:cs typeface="+mn-lt"/>
              </a:rPr>
              <a:t>,   </a:t>
            </a:r>
            <a:r>
              <a:rPr lang="pt-PT" dirty="0" err="1">
                <a:ea typeface="+mn-lt"/>
                <a:cs typeface="+mn-lt"/>
              </a:rPr>
              <a:t>Δw</a:t>
            </a:r>
            <a:r>
              <a:rPr lang="pt-PT" baseline="-25000" dirty="0" err="1">
                <a:ea typeface="+mn-lt"/>
                <a:cs typeface="+mn-lt"/>
              </a:rPr>
              <a:t>i</a:t>
            </a:r>
            <a:r>
              <a:rPr lang="pt-PT" dirty="0">
                <a:ea typeface="+mn-lt"/>
                <a:cs typeface="+mn-lt"/>
              </a:rPr>
              <a:t> = α (t - o)x</a:t>
            </a:r>
            <a:r>
              <a:rPr lang="pt-PT" baseline="-25000" dirty="0">
                <a:ea typeface="+mn-lt"/>
                <a:cs typeface="+mn-lt"/>
              </a:rPr>
              <a:t>i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Uma imagem com diagrama, círculo, file, Tipo de letra&#10;&#10;Descrição gerada automaticamente">
            <a:extLst>
              <a:ext uri="{FF2B5EF4-FFF2-40B4-BE49-F238E27FC236}">
                <a16:creationId xmlns:a16="http://schemas.microsoft.com/office/drawing/2014/main" id="{121CAF0E-068E-A037-9EE2-CCE3D7017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550" y="3262569"/>
            <a:ext cx="7122897" cy="3071941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633CD1AD-FF0B-E09E-459A-CABDB0214FAC}"/>
              </a:ext>
            </a:extLst>
          </p:cNvPr>
          <p:cNvCxnSpPr/>
          <p:nvPr/>
        </p:nvCxnSpPr>
        <p:spPr>
          <a:xfrm flipH="1">
            <a:off x="5879756" y="2914136"/>
            <a:ext cx="545756" cy="30891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A173B1-4D47-1D15-8F71-902C3FF8B29C}"/>
              </a:ext>
            </a:extLst>
          </p:cNvPr>
          <p:cNvSpPr txBox="1"/>
          <p:nvPr/>
        </p:nvSpPr>
        <p:spPr>
          <a:xfrm>
            <a:off x="5086864" y="321275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learning</a:t>
            </a:r>
            <a:r>
              <a:rPr lang="pt-PT" dirty="0"/>
              <a:t> rate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A96FAA1-6FEA-24A7-E66E-65A972AE351A}"/>
              </a:ext>
            </a:extLst>
          </p:cNvPr>
          <p:cNvSpPr txBox="1"/>
          <p:nvPr/>
        </p:nvSpPr>
        <p:spPr>
          <a:xfrm>
            <a:off x="6785919" y="321275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real target value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F188B056-98F9-1A33-EE04-DF9AC92619A2}"/>
              </a:ext>
            </a:extLst>
          </p:cNvPr>
          <p:cNvCxnSpPr>
            <a:cxnSpLocks/>
          </p:cNvCxnSpPr>
          <p:nvPr/>
        </p:nvCxnSpPr>
        <p:spPr>
          <a:xfrm>
            <a:off x="6806511" y="2914136"/>
            <a:ext cx="782597" cy="3089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C76756-3A71-396D-D063-A193F463495C}"/>
              </a:ext>
            </a:extLst>
          </p:cNvPr>
          <p:cNvSpPr txBox="1"/>
          <p:nvPr/>
        </p:nvSpPr>
        <p:spPr>
          <a:xfrm>
            <a:off x="7517026" y="223451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perceptron prediction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0ACCB1F5-B032-44EC-790B-1A37EA664331}"/>
              </a:ext>
            </a:extLst>
          </p:cNvPr>
          <p:cNvCxnSpPr>
            <a:cxnSpLocks/>
          </p:cNvCxnSpPr>
          <p:nvPr/>
        </p:nvCxnSpPr>
        <p:spPr>
          <a:xfrm flipV="1">
            <a:off x="7115430" y="2440459"/>
            <a:ext cx="391301" cy="1441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35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purpose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b="1" err="1">
                <a:ea typeface="+mn-lt"/>
                <a:cs typeface="+mn-lt"/>
              </a:rPr>
              <a:t>introduce</a:t>
            </a:r>
            <a:r>
              <a:rPr lang="pt-PT" b="1" dirty="0">
                <a:ea typeface="+mn-lt"/>
                <a:cs typeface="+mn-lt"/>
              </a:rPr>
              <a:t> non-</a:t>
            </a:r>
            <a:r>
              <a:rPr lang="pt-PT" b="1" err="1">
                <a:ea typeface="+mn-lt"/>
                <a:cs typeface="+mn-lt"/>
              </a:rPr>
              <a:t>linearities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network.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8" name="Imagem 7" descr="What is Perceptron? A Beginners Guide for 2023 | Simplilearn">
            <a:extLst>
              <a:ext uri="{FF2B5EF4-FFF2-40B4-BE49-F238E27FC236}">
                <a16:creationId xmlns:a16="http://schemas.microsoft.com/office/drawing/2014/main" id="{70FB2372-539E-3B0E-0077-2474D17D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59" y="1861992"/>
            <a:ext cx="3958281" cy="46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3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Activation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Functions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0860656" cy="52739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purpose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activation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functions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b="1" err="1">
                <a:ea typeface="+mn-lt"/>
                <a:cs typeface="+mn-lt"/>
              </a:rPr>
              <a:t>introduce</a:t>
            </a:r>
            <a:r>
              <a:rPr lang="pt-PT" b="1" dirty="0">
                <a:ea typeface="+mn-lt"/>
                <a:cs typeface="+mn-lt"/>
              </a:rPr>
              <a:t> non-</a:t>
            </a:r>
            <a:r>
              <a:rPr lang="pt-PT" b="1" err="1">
                <a:ea typeface="+mn-lt"/>
                <a:cs typeface="+mn-lt"/>
              </a:rPr>
              <a:t>linearities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network.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</a:rPr>
              <a:t>The</a:t>
            </a:r>
            <a:r>
              <a:rPr lang="pt-PT" sz="900" dirty="0">
                <a:solidFill>
                  <a:srgbClr val="FFFFFF"/>
                </a:solidFill>
              </a:rPr>
              <a:t> </a:t>
            </a:r>
            <a:r>
              <a:rPr lang="pt-PT" sz="900" dirty="0" err="1">
                <a:solidFill>
                  <a:srgbClr val="FFFFFF"/>
                </a:solidFill>
              </a:rPr>
              <a:t>Perceptron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3</a:t>
            </a:r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00F5980-AAC5-7A4D-939D-248AD485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38" y="2568246"/>
            <a:ext cx="3923041" cy="32023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E292AA6-ABE6-AE0C-FC8E-0BC7C90AB264}"/>
              </a:ext>
            </a:extLst>
          </p:cNvPr>
          <p:cNvSpPr txBox="1"/>
          <p:nvPr/>
        </p:nvSpPr>
        <p:spPr>
          <a:xfrm>
            <a:off x="3672443" y="5762989"/>
            <a:ext cx="4511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err="1"/>
              <a:t>What</a:t>
            </a:r>
            <a:r>
              <a:rPr lang="pt-PT" dirty="0"/>
              <a:t> </a:t>
            </a:r>
            <a:r>
              <a:rPr lang="pt-PT" err="1"/>
              <a:t>if</a:t>
            </a:r>
            <a:r>
              <a:rPr lang="pt-PT" dirty="0"/>
              <a:t> </a:t>
            </a:r>
            <a:r>
              <a:rPr lang="pt-PT" err="1"/>
              <a:t>we</a:t>
            </a:r>
            <a:r>
              <a:rPr lang="pt-PT" dirty="0"/>
              <a:t> </a:t>
            </a:r>
            <a:r>
              <a:rPr lang="pt-PT" err="1"/>
              <a:t>wanted</a:t>
            </a:r>
            <a:r>
              <a:rPr lang="pt-PT" dirty="0"/>
              <a:t> to </a:t>
            </a:r>
            <a:r>
              <a:rPr lang="pt-PT" err="1"/>
              <a:t>build</a:t>
            </a:r>
            <a:r>
              <a:rPr lang="pt-PT" dirty="0"/>
              <a:t> a neural network to </a:t>
            </a:r>
            <a:r>
              <a:rPr lang="pt-PT" err="1"/>
              <a:t>distinguish</a:t>
            </a:r>
            <a:r>
              <a:rPr lang="pt-PT" dirty="0"/>
              <a:t> green </a:t>
            </a:r>
            <a:r>
              <a:rPr lang="pt-PT" err="1"/>
              <a:t>vs</a:t>
            </a:r>
            <a:r>
              <a:rPr lang="pt-PT" dirty="0"/>
              <a:t> </a:t>
            </a:r>
            <a:r>
              <a:rPr lang="pt-PT" err="1"/>
              <a:t>red</a:t>
            </a:r>
            <a:r>
              <a:rPr lang="pt-PT" dirty="0"/>
              <a:t> </a:t>
            </a:r>
            <a:r>
              <a:rPr lang="pt-PT" err="1"/>
              <a:t>points</a:t>
            </a:r>
            <a:r>
              <a:rPr lang="pt-PT" dirty="0"/>
              <a:t>?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7961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51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51</vt:i4>
      </vt:variant>
    </vt:vector>
  </HeadingPairs>
  <TitlesOfParts>
    <vt:vector size="52" baseType="lpstr">
      <vt:lpstr>Tema do Office</vt:lpstr>
      <vt:lpstr>Apresentação do PowerPoint</vt:lpstr>
      <vt:lpstr>Perceptron</vt:lpstr>
      <vt:lpstr>Perceptron</vt:lpstr>
      <vt:lpstr>Representation of the Perceptron</vt:lpstr>
      <vt:lpstr>Alternative Representation of the Perceptron</vt:lpstr>
      <vt:lpstr>Perceptron Examples</vt:lpstr>
      <vt:lpstr>Perceptron Learning Rule</vt:lpstr>
      <vt:lpstr>Activation Functions</vt:lpstr>
      <vt:lpstr>Activation Functions</vt:lpstr>
      <vt:lpstr>Activation Functions</vt:lpstr>
      <vt:lpstr>Activation Functions</vt:lpstr>
      <vt:lpstr>Perceptron Limitation: XOR Problem</vt:lpstr>
      <vt:lpstr>Perceptron Limitation: XOR Problem</vt:lpstr>
      <vt:lpstr>Multilayer Perceptron</vt:lpstr>
      <vt:lpstr>Mulilayer Perceptron</vt:lpstr>
      <vt:lpstr>Mulilayer Perceptron</vt:lpstr>
      <vt:lpstr>Mulilayer Perceptron</vt:lpstr>
      <vt:lpstr>Mulilayer Perceptron</vt:lpstr>
      <vt:lpstr>Artificial Neural Networks</vt:lpstr>
      <vt:lpstr>Artificial Neural Networks</vt:lpstr>
      <vt:lpstr>Artificial Neural Networks</vt:lpstr>
      <vt:lpstr>Artificial Neural Networks</vt:lpstr>
      <vt:lpstr>Revisiting the XOR Problem</vt:lpstr>
      <vt:lpstr>Revisiting the XOR Problem</vt:lpstr>
      <vt:lpstr>Revisiting the XOR Problem</vt:lpstr>
      <vt:lpstr>Revisiting the XOR Problem</vt:lpstr>
      <vt:lpstr>Revisiting the XOR Problem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Output Activations</vt:lpstr>
      <vt:lpstr>Example Problem</vt:lpstr>
      <vt:lpstr>Example Problem: Will I pass this class? </vt:lpstr>
      <vt:lpstr>Example Problem: Will I pass this class? </vt:lpstr>
      <vt:lpstr>Example Problem: Will I pass this class? </vt:lpstr>
      <vt:lpstr>Example Problem: Will I pass this class? </vt:lpstr>
      <vt:lpstr>Quantifying Loss</vt:lpstr>
      <vt:lpstr>Empirical Loss</vt:lpstr>
      <vt:lpstr>Binary Cross Entropy Loss</vt:lpstr>
      <vt:lpstr>Mean Squared Error Loss</vt:lpstr>
      <vt:lpstr>The Perceptron from Scratch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439</cp:revision>
  <dcterms:created xsi:type="dcterms:W3CDTF">2024-09-17T20:29:41Z</dcterms:created>
  <dcterms:modified xsi:type="dcterms:W3CDTF">2024-09-26T12:37:27Z</dcterms:modified>
</cp:coreProperties>
</file>